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1" r:id="rId2"/>
    <p:sldId id="292" r:id="rId3"/>
    <p:sldId id="553" r:id="rId4"/>
    <p:sldId id="466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11/9/2014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5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표현 언어</a:t>
            </a:r>
            <a:r>
              <a:rPr lang="en-US" altLang="ko-KR" sz="5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(Express Language)</a:t>
            </a:r>
            <a:endParaRPr lang="ko-KR" altLang="en-US" sz="50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014589"/>
            <a:ext cx="8280000" cy="252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en-US" altLang="ko-KR" smtClean="0">
                <a:solidFill>
                  <a:schemeClr val="tx1"/>
                </a:solidFill>
              </a:rPr>
              <a:t>JSP </a:t>
            </a:r>
            <a:r>
              <a:rPr lang="ko-KR" altLang="en-US" smtClean="0">
                <a:solidFill>
                  <a:schemeClr val="tx1"/>
                </a:solidFill>
              </a:rPr>
              <a:t>페이지에서 스크립</a:t>
            </a:r>
            <a:r>
              <a:rPr lang="ko-KR" altLang="en-US" spc="-50" smtClean="0">
                <a:solidFill>
                  <a:schemeClr val="tx1"/>
                </a:solidFill>
              </a:rPr>
              <a:t>트릿과 같은 자바 코드를 대체하는 표현 언어</a:t>
            </a:r>
            <a:r>
              <a:rPr lang="en-US" altLang="ko-KR" spc="-40" smtClean="0">
                <a:solidFill>
                  <a:schemeClr val="tx1"/>
                </a:solidFill>
              </a:rPr>
              <a:t>(</a:t>
            </a:r>
            <a:r>
              <a:rPr lang="en-US" altLang="ko-KR" spc="-40" smtClean="0">
                <a:solidFill>
                  <a:schemeClr val="tx1"/>
                </a:solidFill>
              </a:rPr>
              <a:t>EL : </a:t>
            </a:r>
            <a:r>
              <a:rPr lang="en-US" altLang="ko-KR" spc="-40" smtClean="0">
                <a:solidFill>
                  <a:schemeClr val="tx1"/>
                </a:solidFill>
              </a:rPr>
              <a:t>Expression Language)</a:t>
            </a:r>
            <a:r>
              <a:rPr lang="ko-KR" altLang="en-US" spc="-40" smtClean="0">
                <a:solidFill>
                  <a:schemeClr val="tx1"/>
                </a:solidFill>
              </a:rPr>
              <a:t>의 기본 사용 방법</a:t>
            </a:r>
            <a:r>
              <a:rPr lang="ko-KR" altLang="en-US" smtClean="0">
                <a:solidFill>
                  <a:schemeClr val="tx1"/>
                </a:solidFill>
              </a:rPr>
              <a:t>과 제공하는 연산자 및 내장 객체에 대해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1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14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 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표현식 안에 연산식도 쓸 수 있음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${num + 1}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표현식에는  브라켓 연산자</a:t>
            </a:r>
            <a:r>
              <a:rPr lang="en-US" altLang="ko-KR" sz="2800" smtClean="0">
                <a:solidFill>
                  <a:schemeClr val="tx1"/>
                </a:solidFill>
              </a:rPr>
              <a:t>(bracket ([]) operator)</a:t>
            </a:r>
            <a:r>
              <a:rPr lang="ko-KR" altLang="en-US" sz="2800" smtClean="0">
                <a:solidFill>
                  <a:schemeClr val="tx1"/>
                </a:solidFill>
              </a:rPr>
              <a:t>를 사용할 수 있음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${article[“num”] + 1}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동적으로 값을 받도록 </a:t>
            </a:r>
            <a:r>
              <a:rPr lang="en-US" altLang="ko-KR" sz="2800" smtClean="0">
                <a:solidFill>
                  <a:schemeClr val="tx1"/>
                </a:solidFill>
              </a:rPr>
              <a:t>JSTL</a:t>
            </a:r>
            <a:r>
              <a:rPr lang="ko-KR" altLang="en-US" sz="2800" smtClean="0">
                <a:solidFill>
                  <a:schemeClr val="tx1"/>
                </a:solidFill>
              </a:rPr>
              <a:t>이나 커스텀 태그의 </a:t>
            </a: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액션의 속성에 값을 지정할 때도 사용할 수 있음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&lt;c:out value="${article.num + 1}"/&gt; 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7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작성 방법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연산자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0027" y="2041798"/>
          <a:ext cx="8100000" cy="4583520"/>
        </p:xfrm>
        <a:graphic>
          <a:graphicData uri="http://schemas.openxmlformats.org/drawingml/2006/table">
            <a:tbl>
              <a:tblPr/>
              <a:tblGrid>
                <a:gridCol w="1021623"/>
                <a:gridCol w="7078377"/>
              </a:tblGrid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연산자</a:t>
                      </a:r>
                    </a:p>
                  </a:txBody>
                  <a:tcPr marL="10800" marR="10800" marT="10800" marB="108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 명</a:t>
                      </a:r>
                    </a:p>
                  </a:txBody>
                  <a:tcPr marL="10800" marR="10800" marT="10800" marB="108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빈의 프로퍼티나 맵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(Map)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 엔트리에 접근 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[]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배열이나 리스트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(List)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 엘리먼트에 접근 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괄호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표현식의 연산 순서를 바꿔서 연산 할 때 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a?b:c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조건 테스트 </a:t>
                      </a:r>
                      <a:r>
                        <a:rPr lang="en-US" altLang="ko-KR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조건</a:t>
                      </a:r>
                      <a:r>
                        <a:rPr lang="en-US" altLang="ko-KR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(a) ? true</a:t>
                      </a:r>
                      <a:r>
                        <a:rPr lang="ko-KR" altLang="en-US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일때 리턴값</a:t>
                      </a:r>
                      <a:r>
                        <a:rPr lang="en-US" altLang="ko-KR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(b) : false</a:t>
                      </a:r>
                      <a:r>
                        <a:rPr lang="ko-KR" altLang="en-US" sz="2000" kern="0" spc="-8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 때 </a:t>
                      </a:r>
                      <a:r>
                        <a:rPr lang="ko-KR" altLang="en-US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리턴값 </a:t>
                      </a:r>
                      <a:r>
                        <a:rPr lang="en-US" altLang="ko-KR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(c)</a:t>
                      </a:r>
                      <a:endParaRPr lang="ko-KR" altLang="en-US" sz="2000" kern="0" spc="-80" baseline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더하기 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빼기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*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곱하기 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15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2000" kern="0" spc="-15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-15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div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나누기 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연산자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0027" y="2041798"/>
          <a:ext cx="8100000" cy="4573120"/>
        </p:xfrm>
        <a:graphic>
          <a:graphicData uri="http://schemas.openxmlformats.org/drawingml/2006/table">
            <a:tbl>
              <a:tblPr/>
              <a:tblGrid>
                <a:gridCol w="1953741"/>
                <a:gridCol w="6146259"/>
              </a:tblGrid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연산자</a:t>
                      </a:r>
                    </a:p>
                  </a:txBody>
                  <a:tcPr marL="10800" marR="10800" marT="10800" marB="108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 명</a:t>
                      </a:r>
                    </a:p>
                  </a:txBody>
                  <a:tcPr marL="10800" marR="10800" marT="10800" marB="108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%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나머지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==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같다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!=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!=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같지 않다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lt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보다 작다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gt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보다 크다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&lt;=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le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작거나 같다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&gt;=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크거나 같다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&amp;&amp;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and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논리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AND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연산자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0027" y="2041798"/>
          <a:ext cx="8100000" cy="4397392"/>
        </p:xfrm>
        <a:graphic>
          <a:graphicData uri="http://schemas.openxmlformats.org/drawingml/2006/table">
            <a:tbl>
              <a:tblPr/>
              <a:tblGrid>
                <a:gridCol w="1953741"/>
                <a:gridCol w="6146259"/>
              </a:tblGrid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연산자</a:t>
                      </a:r>
                    </a:p>
                  </a:txBody>
                  <a:tcPr marL="10800" marR="10800" marT="10800" marB="108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 명</a:t>
                      </a:r>
                    </a:p>
                  </a:txBody>
                  <a:tcPr marL="10800" marR="10800" marT="10800" marB="108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|| ('|'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 연속으로 두개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or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논리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OR 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not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논리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not (true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false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false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true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 변환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empty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빈 변수 값 체크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null,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빈 문자열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빈 배열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엔트리가 없는 맵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(Map)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이나 컬렉션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(Collection)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인가를 묻는 조건식에 사용</a:t>
                      </a: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func(args) </a:t>
                      </a:r>
                    </a:p>
                  </a:txBody>
                  <a:tcPr marL="10150" marR="10150" marT="10150" marB="10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함수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클래스에서 정의한 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메소드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호출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func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는 임의의 함수 이름이고 </a:t>
                      </a: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args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는 매개변수 리스트로 없을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수도 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있음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${</a:t>
                      </a: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ns:func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(args1, args2,...)}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과 같이 사용된다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여기서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ns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2000" kern="0" spc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func</a:t>
                      </a:r>
                      <a:r>
                        <a:rPr lang="en-US" altLang="ko-KR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 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메소드가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속한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클래스의 </a:t>
                      </a:r>
                      <a:r>
                        <a:rPr lang="en-US" altLang="ko-KR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prefix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150" marR="10150" marT="10150" marB="101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내장 객체는 </a:t>
            </a:r>
            <a:r>
              <a:rPr lang="en-US" altLang="ko-KR" sz="3200" smtClean="0">
                <a:solidFill>
                  <a:schemeClr val="tx1"/>
                </a:solidFill>
              </a:rPr>
              <a:t>${sessionScope.id}</a:t>
            </a:r>
            <a:r>
              <a:rPr lang="ko-KR" altLang="en-US" sz="3200" smtClean="0">
                <a:solidFill>
                  <a:schemeClr val="tx1"/>
                </a:solidFill>
              </a:rPr>
              <a:t>와 같이 표현식에서 사용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sessionScope</a:t>
            </a:r>
          </a:p>
          <a:p>
            <a:pPr marL="895350" lvl="3" indent="-3524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session </a:t>
            </a:r>
            <a:r>
              <a:rPr lang="ko-KR" altLang="en-US" sz="2400" smtClean="0">
                <a:solidFill>
                  <a:schemeClr val="tx1"/>
                </a:solidFill>
              </a:rPr>
              <a:t>영역 객체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applicationScope</a:t>
            </a:r>
          </a:p>
          <a:p>
            <a:pPr marL="895350" lvl="3" indent="-3524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application </a:t>
            </a:r>
            <a:r>
              <a:rPr lang="ko-KR" altLang="en-US" sz="2400" smtClean="0">
                <a:solidFill>
                  <a:schemeClr val="tx1"/>
                </a:solidFill>
              </a:rPr>
              <a:t>영역 객체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param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요청 파라미터 객체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파라미터  값을 얻어낼 때 사용하는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request.getParameter()</a:t>
            </a:r>
            <a:r>
              <a:rPr lang="ko-KR" altLang="en-US" sz="2400" smtClean="0">
                <a:solidFill>
                  <a:schemeClr val="tx1"/>
                </a:solidFill>
              </a:rPr>
              <a:t>와 같은 역할을 수행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7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내장 객체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pageScope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page </a:t>
            </a:r>
            <a:r>
              <a:rPr lang="ko-KR" altLang="en-US" sz="2400" smtClean="0">
                <a:solidFill>
                  <a:schemeClr val="tx1"/>
                </a:solidFill>
              </a:rPr>
              <a:t>영역 </a:t>
            </a:r>
            <a:r>
              <a:rPr lang="ko-KR" altLang="en-US" sz="2400" smtClean="0">
                <a:solidFill>
                  <a:schemeClr val="tx1"/>
                </a:solidFill>
              </a:rPr>
              <a:t>객체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requestScope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request </a:t>
            </a:r>
            <a:r>
              <a:rPr lang="ko-KR" altLang="en-US" sz="2400" smtClean="0">
                <a:solidFill>
                  <a:schemeClr val="tx1"/>
                </a:solidFill>
              </a:rPr>
              <a:t>영역 </a:t>
            </a:r>
            <a:r>
              <a:rPr lang="ko-KR" altLang="en-US" sz="2400" smtClean="0">
                <a:solidFill>
                  <a:schemeClr val="tx1"/>
                </a:solidFill>
              </a:rPr>
              <a:t>객체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paramValues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요청 파라미터 컬렉션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복수의 값을 갖는 파라미터로부터 값을 얻어낼 때 사용하는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request.getParameterValues()</a:t>
            </a:r>
            <a:r>
              <a:rPr lang="ko-KR" altLang="en-US" sz="2400" smtClean="0">
                <a:solidFill>
                  <a:schemeClr val="tx1"/>
                </a:solidFill>
              </a:rPr>
              <a:t>와 같은 역할을 수행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7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내장 객체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header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HTTP </a:t>
            </a:r>
            <a:r>
              <a:rPr lang="ko-KR" altLang="en-US" sz="2400" smtClean="0">
                <a:solidFill>
                  <a:schemeClr val="tx1"/>
                </a:solidFill>
              </a:rPr>
              <a:t>요청 헤더 객체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헤더 값을 얻어낼 때 사용하는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request.getHeader()</a:t>
            </a:r>
            <a:r>
              <a:rPr lang="ko-KR" altLang="en-US" sz="2400" smtClean="0">
                <a:solidFill>
                  <a:schemeClr val="tx1"/>
                </a:solidFill>
              </a:rPr>
              <a:t>와 같은 역할을 수행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headerValues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HTTP </a:t>
            </a:r>
            <a:r>
              <a:rPr lang="ko-KR" altLang="en-US" sz="2400" smtClean="0">
                <a:solidFill>
                  <a:schemeClr val="tx1"/>
                </a:solidFill>
              </a:rPr>
              <a:t>요청 헤더 객체 컬렉션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복수의 </a:t>
            </a:r>
            <a:r>
              <a:rPr lang="ko-KR" altLang="en-US" sz="2400" smtClean="0">
                <a:solidFill>
                  <a:schemeClr val="tx1"/>
                </a:solidFill>
              </a:rPr>
              <a:t>값을 갖는 헤더로부터 값을 얻어낼 때 사용는 것으로 </a:t>
            </a:r>
            <a:r>
              <a:rPr lang="en-US" altLang="ko-KR" sz="2400" smtClean="0">
                <a:solidFill>
                  <a:schemeClr val="tx1"/>
                </a:solidFill>
              </a:rPr>
              <a:t>request.getHeaders()</a:t>
            </a:r>
            <a:r>
              <a:rPr lang="ko-KR" altLang="en-US" sz="2400" smtClean="0">
                <a:solidFill>
                  <a:schemeClr val="tx1"/>
                </a:solidFill>
              </a:rPr>
              <a:t>와 같은 </a:t>
            </a:r>
            <a:r>
              <a:rPr lang="ko-KR" altLang="en-US" sz="2400" smtClean="0">
                <a:solidFill>
                  <a:schemeClr val="tx1"/>
                </a:solidFill>
              </a:rPr>
              <a:t>역할을 </a:t>
            </a:r>
            <a:r>
              <a:rPr lang="ko-KR" altLang="en-US" sz="2400" smtClean="0">
                <a:solidFill>
                  <a:schemeClr val="tx1"/>
                </a:solidFill>
              </a:rPr>
              <a:t>수행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cookie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모든 쿠키 값 컬렉션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요청객체로부터 </a:t>
            </a:r>
            <a:r>
              <a:rPr lang="ko-KR" altLang="en-US" sz="2400" smtClean="0">
                <a:solidFill>
                  <a:schemeClr val="tx1"/>
                </a:solidFill>
              </a:rPr>
              <a:t>모든 쿠키값을 얻어낼 때 사용하는 것으로 </a:t>
            </a:r>
            <a:r>
              <a:rPr lang="en-US" altLang="ko-KR" sz="2400" smtClean="0">
                <a:solidFill>
                  <a:schemeClr val="tx1"/>
                </a:solidFill>
              </a:rPr>
              <a:t>request.getCookies()</a:t>
            </a:r>
            <a:r>
              <a:rPr lang="ko-KR" altLang="en-US" sz="2400" smtClean="0">
                <a:solidFill>
                  <a:schemeClr val="tx1"/>
                </a:solidFill>
              </a:rPr>
              <a:t>와 같은 역할을 수행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7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내장 객체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연산자와 내장 객체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352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initParam</a:t>
            </a: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모든 </a:t>
            </a:r>
            <a:r>
              <a:rPr lang="ko-KR" altLang="en-US" sz="2400" smtClean="0">
                <a:solidFill>
                  <a:schemeClr val="tx1"/>
                </a:solidFill>
              </a:rPr>
              <a:t>애플리케이션의 </a:t>
            </a:r>
            <a:r>
              <a:rPr lang="ko-KR" altLang="en-US" sz="2400" smtClean="0">
                <a:solidFill>
                  <a:schemeClr val="tx1"/>
                </a:solidFill>
              </a:rPr>
              <a:t>초기화 파라미터 이름을 얻어내는 컬렉션</a:t>
            </a:r>
            <a:r>
              <a:rPr lang="en-US" altLang="ko-KR" sz="2400" smtClean="0">
                <a:solidFill>
                  <a:schemeClr val="tx1"/>
                </a:solidFill>
              </a:rPr>
              <a:t>. config.getInitParamer()</a:t>
            </a:r>
            <a:r>
              <a:rPr lang="ko-KR" altLang="en-US" sz="2400" smtClean="0">
                <a:solidFill>
                  <a:schemeClr val="tx1"/>
                </a:solidFill>
              </a:rPr>
              <a:t>와 </a:t>
            </a:r>
            <a:r>
              <a:rPr lang="ko-KR" altLang="en-US" sz="2400" smtClean="0">
                <a:solidFill>
                  <a:schemeClr val="tx1"/>
                </a:solidFill>
              </a:rPr>
              <a:t>같다</a:t>
            </a:r>
            <a:r>
              <a:rPr lang="en-US" altLang="ko-KR" sz="2400" smtClean="0">
                <a:solidFill>
                  <a:schemeClr val="tx1"/>
                </a:solidFill>
              </a:rPr>
              <a:t>.</a:t>
            </a: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pageContext</a:t>
            </a: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현재 </a:t>
            </a: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페이지의 컨텍스트</a:t>
            </a:r>
            <a:r>
              <a:rPr lang="en-US" altLang="ko-KR" sz="2400" smtClean="0">
                <a:solidFill>
                  <a:schemeClr val="tx1"/>
                </a:solidFill>
              </a:rPr>
              <a:t>(Context). </a:t>
            </a:r>
            <a:r>
              <a:rPr lang="ko-KR" altLang="en-US" sz="2400" smtClean="0">
                <a:solidFill>
                  <a:schemeClr val="tx1"/>
                </a:solidFill>
              </a:rPr>
              <a:t>주로 </a:t>
            </a:r>
            <a:r>
              <a:rPr lang="ko-KR" altLang="en-US" sz="2400" smtClean="0">
                <a:solidFill>
                  <a:schemeClr val="tx1"/>
                </a:solidFill>
              </a:rPr>
              <a:t>다른 </a:t>
            </a:r>
            <a:r>
              <a:rPr lang="ko-KR" altLang="en-US" sz="2400" smtClean="0">
                <a:solidFill>
                  <a:schemeClr val="tx1"/>
                </a:solidFill>
              </a:rPr>
              <a:t>내장 객체 </a:t>
            </a:r>
            <a:r>
              <a:rPr lang="en-US" altLang="ko-KR" sz="2400" smtClean="0">
                <a:solidFill>
                  <a:schemeClr val="tx1"/>
                </a:solidFill>
              </a:rPr>
              <a:t>servletContext, session, request, response</a:t>
            </a:r>
            <a:r>
              <a:rPr lang="ko-KR" altLang="en-US" sz="2400" smtClean="0">
                <a:solidFill>
                  <a:schemeClr val="tx1"/>
                </a:solidFill>
              </a:rPr>
              <a:t>를 구할 </a:t>
            </a:r>
            <a:r>
              <a:rPr lang="ko-KR" altLang="en-US" sz="2400" smtClean="0">
                <a:solidFill>
                  <a:schemeClr val="tx1"/>
                </a:solidFill>
              </a:rPr>
              <a:t>때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7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내장 객체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31881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표현 언어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표현 언어의 특징 및 기능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기존 방식과 표현 언어를 사용한 방식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비교하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기</a:t>
            </a:r>
            <a:endParaRPr kumimoji="0" lang="en-US" altLang="ko-K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표현 언어의 작성 방법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7758855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표현 언어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연산자와 내장 객체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표현 언어의 내장 객체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표현 언어의 연산자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파일 </a:t>
            </a:r>
            <a:r>
              <a:rPr lang="en-US" altLang="ko-KR" sz="3600" smtClean="0">
                <a:solidFill>
                  <a:schemeClr val="tx1"/>
                </a:solidFill>
              </a:rPr>
              <a:t>JSP</a:t>
            </a:r>
            <a:r>
              <a:rPr lang="ko-KR" altLang="en-US" sz="3600" smtClean="0">
                <a:solidFill>
                  <a:schemeClr val="tx1"/>
                </a:solidFill>
              </a:rPr>
              <a:t>페이지에 사용되는 선언문</a:t>
            </a:r>
            <a:r>
              <a:rPr lang="en-US" altLang="ko-KR" sz="3600" smtClean="0">
                <a:solidFill>
                  <a:schemeClr val="tx1"/>
                </a:solidFill>
              </a:rPr>
              <a:t>(&lt;%!%&gt;), </a:t>
            </a:r>
            <a:r>
              <a:rPr lang="ko-KR" altLang="en-US" sz="3600" smtClean="0">
                <a:solidFill>
                  <a:schemeClr val="tx1"/>
                </a:solidFill>
              </a:rPr>
              <a:t>스크립트릿</a:t>
            </a:r>
            <a:r>
              <a:rPr lang="en-US" altLang="ko-KR" sz="3600" smtClean="0">
                <a:solidFill>
                  <a:schemeClr val="tx1"/>
                </a:solidFill>
              </a:rPr>
              <a:t>(&lt;%%&gt;), </a:t>
            </a:r>
            <a:r>
              <a:rPr lang="ko-KR" altLang="en-US" sz="3600" smtClean="0">
                <a:solidFill>
                  <a:schemeClr val="tx1"/>
                </a:solidFill>
              </a:rPr>
              <a:t>표현식</a:t>
            </a:r>
            <a:r>
              <a:rPr lang="en-US" altLang="ko-KR" sz="3600" smtClean="0">
                <a:solidFill>
                  <a:schemeClr val="tx1"/>
                </a:solidFill>
              </a:rPr>
              <a:t>(&lt;%=%&gt;)</a:t>
            </a:r>
            <a:r>
              <a:rPr lang="ko-KR" altLang="en-US" sz="3600" smtClean="0">
                <a:solidFill>
                  <a:schemeClr val="tx1"/>
                </a:solidFill>
              </a:rPr>
              <a:t>과 </a:t>
            </a:r>
            <a:r>
              <a:rPr lang="ko-KR" altLang="en-US" sz="3600" smtClean="0">
                <a:solidFill>
                  <a:schemeClr val="tx1"/>
                </a:solidFill>
              </a:rPr>
              <a:t>같은 </a:t>
            </a:r>
            <a:r>
              <a:rPr lang="ko-KR" altLang="en-US" sz="3600" smtClean="0">
                <a:solidFill>
                  <a:schemeClr val="tx1"/>
                </a:solidFill>
              </a:rPr>
              <a:t>자바 코드를 </a:t>
            </a:r>
            <a:r>
              <a:rPr lang="ko-KR" altLang="en-US" sz="3600" smtClean="0">
                <a:solidFill>
                  <a:schemeClr val="tx1"/>
                </a:solidFill>
              </a:rPr>
              <a:t>대신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표현 언어는 </a:t>
            </a:r>
            <a:r>
              <a:rPr lang="ko-KR" altLang="en-US" sz="3600" smtClean="0">
                <a:solidFill>
                  <a:schemeClr val="tx1"/>
                </a:solidFill>
              </a:rPr>
              <a:t>좀 더 쉽고 자연스러운 형태로 태그</a:t>
            </a:r>
            <a:r>
              <a:rPr lang="en-US" altLang="ko-KR" sz="3600" smtClean="0">
                <a:solidFill>
                  <a:schemeClr val="tx1"/>
                </a:solidFill>
              </a:rPr>
              <a:t>(</a:t>
            </a:r>
            <a:r>
              <a:rPr lang="ko-KR" altLang="en-US" sz="3600" smtClean="0">
                <a:solidFill>
                  <a:schemeClr val="tx1"/>
                </a:solidFill>
              </a:rPr>
              <a:t>주로 액션태그</a:t>
            </a:r>
            <a:r>
              <a:rPr lang="en-US" altLang="ko-KR" sz="3600" smtClean="0">
                <a:solidFill>
                  <a:schemeClr val="tx1"/>
                </a:solidFill>
              </a:rPr>
              <a:t>)</a:t>
            </a:r>
            <a:r>
              <a:rPr lang="ko-KR" altLang="en-US" sz="3600" smtClean="0">
                <a:solidFill>
                  <a:schemeClr val="tx1"/>
                </a:solidFill>
              </a:rPr>
              <a:t>의 속성 값을 지정하고 객체의 메소드에 지정하는 방법을 제공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유동적인 속성 </a:t>
            </a:r>
            <a:r>
              <a:rPr lang="ko-KR" altLang="en-US" sz="3200" smtClean="0">
                <a:solidFill>
                  <a:schemeClr val="tx1"/>
                </a:solidFill>
              </a:rPr>
              <a:t>값 </a:t>
            </a:r>
            <a:r>
              <a:rPr lang="ko-KR" altLang="en-US" sz="3200" smtClean="0">
                <a:solidFill>
                  <a:schemeClr val="tx1"/>
                </a:solidFill>
              </a:rPr>
              <a:t>지정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기존 코드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&lt;someTags:aTag attribute="&lt;%=</a:t>
            </a:r>
            <a:r>
              <a:rPr lang="en-US" altLang="ko-KR" sz="2400" smtClean="0">
                <a:solidFill>
                  <a:schemeClr val="tx1"/>
                </a:solidFill>
              </a:rPr>
              <a:t>aName</a:t>
            </a:r>
            <a:r>
              <a:rPr lang="en-US" altLang="ko-KR" sz="2400" smtClean="0">
                <a:solidFill>
                  <a:schemeClr val="tx1"/>
                </a:solidFill>
              </a:rPr>
              <a:t>%&gt;"&gt;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표현 언어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&lt;someTags:aTag attribute="${</a:t>
            </a:r>
            <a:r>
              <a:rPr lang="en-US" altLang="ko-KR" sz="2400" smtClean="0">
                <a:solidFill>
                  <a:schemeClr val="tx1"/>
                </a:solidFill>
              </a:rPr>
              <a:t>aName</a:t>
            </a:r>
            <a:r>
              <a:rPr lang="en-US" altLang="ko-KR" sz="2400" smtClean="0">
                <a:solidFill>
                  <a:schemeClr val="tx1"/>
                </a:solidFill>
              </a:rPr>
              <a:t>}"&gt;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847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기존 방식과 표현 언어를 사용한 방식 비교하기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객체의 </a:t>
            </a:r>
            <a:r>
              <a:rPr lang="en-US" altLang="ko-KR" sz="3200" smtClean="0">
                <a:solidFill>
                  <a:schemeClr val="tx1"/>
                </a:solidFill>
              </a:rPr>
              <a:t>getter </a:t>
            </a:r>
            <a:r>
              <a:rPr lang="ko-KR" altLang="en-US" sz="3200" smtClean="0">
                <a:solidFill>
                  <a:schemeClr val="tx1"/>
                </a:solidFill>
              </a:rPr>
              <a:t>메소드에 접근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기존 코드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&lt;%=</a:t>
            </a:r>
            <a:r>
              <a:rPr lang="en-US" altLang="ko-KR" sz="2400" smtClean="0">
                <a:solidFill>
                  <a:schemeClr val="tx1"/>
                </a:solidFill>
              </a:rPr>
              <a:t>aCustomer.getAddress</a:t>
            </a:r>
            <a:r>
              <a:rPr lang="en-US" altLang="ko-KR" sz="2400" smtClean="0">
                <a:solidFill>
                  <a:schemeClr val="tx1"/>
                </a:solidFill>
              </a:rPr>
              <a:t>()%&gt;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표현 언어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${aCustomer.address}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847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00" smtClean="0">
                <a:solidFill>
                  <a:srgbClr val="C00000"/>
                </a:solidFill>
              </a:rPr>
              <a:t>기존 방식과 표현 언어를 사용한 방식 비교하기</a:t>
            </a:r>
            <a:endParaRPr lang="en-US" altLang="ko-KR" sz="32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특징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파라미터 값이 </a:t>
            </a:r>
            <a:r>
              <a:rPr lang="en-US" altLang="ko-KR" sz="2800" smtClean="0">
                <a:solidFill>
                  <a:schemeClr val="tx1"/>
                </a:solidFill>
              </a:rPr>
              <a:t>null </a:t>
            </a:r>
            <a:r>
              <a:rPr lang="ko-KR" altLang="en-US" sz="2800" smtClean="0">
                <a:solidFill>
                  <a:schemeClr val="tx1"/>
                </a:solidFill>
              </a:rPr>
              <a:t>이어도 </a:t>
            </a:r>
            <a:r>
              <a:rPr lang="ko-KR" altLang="en-US" sz="2800" smtClean="0">
                <a:solidFill>
                  <a:schemeClr val="tx1"/>
                </a:solidFill>
              </a:rPr>
              <a:t>상관없음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파라미터 값의 파싱을 신경 쓰지 </a:t>
            </a:r>
            <a:r>
              <a:rPr lang="ko-KR" altLang="en-US" sz="2800" smtClean="0">
                <a:solidFill>
                  <a:schemeClr val="tx1"/>
                </a:solidFill>
              </a:rPr>
              <a:t>않아도 </a:t>
            </a:r>
            <a:r>
              <a:rPr lang="ko-KR" altLang="en-US" sz="2800" smtClean="0">
                <a:solidFill>
                  <a:schemeClr val="tx1"/>
                </a:solidFill>
              </a:rPr>
              <a:t>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69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특징 및 기능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기능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pc="-80" smtClean="0">
                <a:solidFill>
                  <a:schemeClr val="tx1"/>
                </a:solidFill>
              </a:rPr>
              <a:t>변수와 연산자를 포함하고 함수를 호출할 </a:t>
            </a:r>
            <a:r>
              <a:rPr lang="ko-KR" altLang="en-US" sz="2800" spc="-80" smtClean="0">
                <a:solidFill>
                  <a:schemeClr val="tx1"/>
                </a:solidFill>
              </a:rPr>
              <a:t>수 </a:t>
            </a:r>
            <a:r>
              <a:rPr lang="ko-KR" altLang="en-US" sz="2800" spc="-80" smtClean="0">
                <a:solidFill>
                  <a:schemeClr val="tx1"/>
                </a:solidFill>
              </a:rPr>
              <a:t>있음</a:t>
            </a:r>
            <a:endParaRPr lang="en-US" altLang="ko-KR" sz="28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pc="-40" smtClean="0">
                <a:solidFill>
                  <a:schemeClr val="tx1"/>
                </a:solidFill>
              </a:rPr>
              <a:t>JSP</a:t>
            </a:r>
            <a:r>
              <a:rPr lang="ko-KR" altLang="en-US" sz="2800" spc="-40" smtClean="0">
                <a:solidFill>
                  <a:schemeClr val="tx1"/>
                </a:solidFill>
              </a:rPr>
              <a:t>의 영역</a:t>
            </a:r>
            <a:r>
              <a:rPr lang="en-US" altLang="ko-KR" sz="2800" spc="-40" smtClean="0">
                <a:solidFill>
                  <a:schemeClr val="tx1"/>
                </a:solidFill>
              </a:rPr>
              <a:t>(page, request, session, application)</a:t>
            </a:r>
            <a:r>
              <a:rPr lang="ko-KR" altLang="en-US" sz="2800" spc="-40" smtClean="0">
                <a:solidFill>
                  <a:schemeClr val="tx1"/>
                </a:solidFill>
              </a:rPr>
              <a:t>에</a:t>
            </a:r>
            <a:r>
              <a:rPr lang="ko-KR" altLang="en-US" sz="2800" smtClean="0">
                <a:solidFill>
                  <a:schemeClr val="tx1"/>
                </a:solidFill>
              </a:rPr>
              <a:t> 저장된 어떤 속성 및 자바 </a:t>
            </a:r>
            <a:r>
              <a:rPr lang="ko-KR" altLang="en-US" sz="2800" smtClean="0">
                <a:solidFill>
                  <a:schemeClr val="tx1"/>
                </a:solidFill>
              </a:rPr>
              <a:t>빈이라도 </a:t>
            </a:r>
            <a:r>
              <a:rPr lang="ko-KR" altLang="en-US" sz="2800" smtClean="0">
                <a:solidFill>
                  <a:schemeClr val="tx1"/>
                </a:solidFill>
              </a:rPr>
              <a:t>표현 언어</a:t>
            </a:r>
            <a:r>
              <a:rPr lang="en-US" altLang="ko-KR" sz="2800" smtClean="0">
                <a:solidFill>
                  <a:schemeClr val="tx1"/>
                </a:solidFill>
              </a:rPr>
              <a:t>(EL)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ko-KR" altLang="en-US" sz="2800" smtClean="0">
                <a:solidFill>
                  <a:schemeClr val="tx1"/>
                </a:solidFill>
              </a:rPr>
              <a:t>변수로서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내장 </a:t>
            </a:r>
            <a:r>
              <a:rPr lang="ko-KR" altLang="en-US" sz="2800" smtClean="0">
                <a:solidFill>
                  <a:schemeClr val="tx1"/>
                </a:solidFill>
              </a:rPr>
              <a:t>객체도 </a:t>
            </a:r>
            <a:r>
              <a:rPr lang="ko-KR" altLang="en-US" sz="2800" smtClean="0">
                <a:solidFill>
                  <a:schemeClr val="tx1"/>
                </a:solidFill>
              </a:rPr>
              <a:t>지원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269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특징 및 기능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표현 언어의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996016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70" smtClean="0">
                <a:solidFill>
                  <a:schemeClr val="tx1"/>
                </a:solidFill>
              </a:rPr>
              <a:t>표현 언어의 </a:t>
            </a:r>
            <a:r>
              <a:rPr lang="ko-KR" altLang="en-US" sz="3200" spc="-70" smtClean="0">
                <a:solidFill>
                  <a:schemeClr val="tx1"/>
                </a:solidFill>
              </a:rPr>
              <a:t>표현식은 숫자</a:t>
            </a:r>
            <a:r>
              <a:rPr lang="en-US" altLang="ko-KR" sz="3200" spc="-70" smtClean="0">
                <a:solidFill>
                  <a:schemeClr val="tx1"/>
                </a:solidFill>
              </a:rPr>
              <a:t>, </a:t>
            </a:r>
            <a:r>
              <a:rPr lang="ko-KR" altLang="en-US" sz="3200" spc="-70" smtClean="0">
                <a:solidFill>
                  <a:schemeClr val="tx1"/>
                </a:solidFill>
              </a:rPr>
              <a:t>문자열</a:t>
            </a:r>
            <a:r>
              <a:rPr lang="en-US" altLang="ko-KR" sz="3200" spc="-70" smtClean="0">
                <a:solidFill>
                  <a:schemeClr val="tx1"/>
                </a:solidFill>
              </a:rPr>
              <a:t>, boolean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값 및 </a:t>
            </a:r>
            <a:r>
              <a:rPr lang="en-US" altLang="ko-KR" sz="3200" smtClean="0">
                <a:solidFill>
                  <a:schemeClr val="tx1"/>
                </a:solidFill>
              </a:rPr>
              <a:t>null</a:t>
            </a:r>
            <a:r>
              <a:rPr lang="ko-KR" altLang="en-US" sz="3200" smtClean="0">
                <a:solidFill>
                  <a:schemeClr val="tx1"/>
                </a:solidFill>
              </a:rPr>
              <a:t>같은 상수 값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리터럴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들도 포함할 </a:t>
            </a:r>
            <a:r>
              <a:rPr lang="ko-KR" altLang="en-US" sz="3200" smtClean="0">
                <a:solidFill>
                  <a:schemeClr val="tx1"/>
                </a:solidFill>
              </a:rPr>
              <a:t>수 </a:t>
            </a:r>
            <a:r>
              <a:rPr lang="ko-KR" altLang="en-US" sz="3200" smtClean="0">
                <a:solidFill>
                  <a:schemeClr val="tx1"/>
                </a:solidFill>
              </a:rPr>
              <a:t>있음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표현 언어는 </a:t>
            </a:r>
            <a:r>
              <a:rPr lang="en-US" altLang="ko-KR" sz="3200" smtClean="0">
                <a:solidFill>
                  <a:schemeClr val="tx1"/>
                </a:solidFill>
              </a:rPr>
              <a:t>$</a:t>
            </a:r>
            <a:r>
              <a:rPr lang="ko-KR" altLang="en-US" sz="3200" smtClean="0">
                <a:solidFill>
                  <a:schemeClr val="tx1"/>
                </a:solidFill>
              </a:rPr>
              <a:t>와 표현식 그리고 </a:t>
            </a:r>
            <a:r>
              <a:rPr lang="en-US" altLang="ko-KR" sz="3200" smtClean="0">
                <a:solidFill>
                  <a:schemeClr val="tx1"/>
                </a:solidFill>
              </a:rPr>
              <a:t>{}</a:t>
            </a:r>
            <a:r>
              <a:rPr lang="ko-KR" altLang="en-US" sz="3200" smtClean="0">
                <a:solidFill>
                  <a:schemeClr val="tx1"/>
                </a:solidFill>
              </a:rPr>
              <a:t>를 </a:t>
            </a:r>
            <a:r>
              <a:rPr lang="ko-KR" altLang="en-US" sz="3200" smtClean="0">
                <a:solidFill>
                  <a:schemeClr val="tx1"/>
                </a:solidFill>
              </a:rPr>
              <a:t>사용해서 </a:t>
            </a:r>
            <a:r>
              <a:rPr lang="ko-KR" altLang="en-US" sz="3200" smtClean="0">
                <a:solidFill>
                  <a:schemeClr val="tx1"/>
                </a:solidFill>
              </a:rPr>
              <a:t>표현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 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표현 언어는 </a:t>
            </a:r>
            <a:r>
              <a:rPr lang="ko-KR" altLang="en-US" sz="2800" smtClean="0">
                <a:solidFill>
                  <a:schemeClr val="tx1"/>
                </a:solidFill>
              </a:rPr>
              <a:t>항상 </a:t>
            </a:r>
            <a:r>
              <a:rPr lang="en-US" altLang="ko-KR" sz="2800" smtClean="0">
                <a:solidFill>
                  <a:schemeClr val="tx1"/>
                </a:solidFill>
              </a:rPr>
              <a:t>${ </a:t>
            </a:r>
            <a:r>
              <a:rPr lang="ko-KR" altLang="en-US" sz="2800" smtClean="0">
                <a:solidFill>
                  <a:schemeClr val="tx1"/>
                </a:solidFill>
              </a:rPr>
              <a:t>로 시작해서 </a:t>
            </a:r>
            <a:r>
              <a:rPr lang="en-US" altLang="ko-KR" sz="2800" smtClean="0">
                <a:solidFill>
                  <a:schemeClr val="tx1"/>
                </a:solidFill>
              </a:rPr>
              <a:t>}</a:t>
            </a:r>
            <a:r>
              <a:rPr lang="ko-KR" altLang="en-US" sz="2800" smtClean="0">
                <a:solidFill>
                  <a:schemeClr val="tx1"/>
                </a:solidFill>
              </a:rPr>
              <a:t>로 끝남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${num}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7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표현 언어</a:t>
            </a:r>
            <a:r>
              <a:rPr lang="ko-KR" altLang="en-US" sz="3600" b="1" spc="-100" smtClean="0">
                <a:solidFill>
                  <a:srgbClr val="C00000"/>
                </a:solidFill>
              </a:rPr>
              <a:t>의 작성 방법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798</Words>
  <Application>Microsoft Office PowerPoint</Application>
  <PresentationFormat>화면 슬라이드 쇼(4:3)</PresentationFormat>
  <Paragraphs>184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표현 언어(Express Language)</vt:lpstr>
      <vt:lpstr>목차(1/2)</vt:lpstr>
      <vt:lpstr>목차(2/2)</vt:lpstr>
      <vt:lpstr>표현 언어의 개요</vt:lpstr>
      <vt:lpstr>표현 언어의 개요</vt:lpstr>
      <vt:lpstr>표현 언어의 개요</vt:lpstr>
      <vt:lpstr>표현 언어의 개요</vt:lpstr>
      <vt:lpstr>표현 언어의 개요</vt:lpstr>
      <vt:lpstr>표현 언어의 개요</vt:lpstr>
      <vt:lpstr>표현 언어의 개요</vt:lpstr>
      <vt:lpstr>표현 언어의 연산자와 내장 객체</vt:lpstr>
      <vt:lpstr>표현 언어의 연산자와 내장 객체</vt:lpstr>
      <vt:lpstr>표현 언어의 연산자와 내장 객체</vt:lpstr>
      <vt:lpstr>표현 언어의 연산자와 내장 객체</vt:lpstr>
      <vt:lpstr>표현 언어의 연산자와 내장 객체</vt:lpstr>
      <vt:lpstr>표현 언어의 연산자와 내장 객체</vt:lpstr>
      <vt:lpstr>표현 언어의 연산자와 내장 객체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2014-11-09T16:02:17Z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